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5" r:id="rId3"/>
    <p:sldId id="296" r:id="rId4"/>
    <p:sldId id="301" r:id="rId5"/>
    <p:sldId id="323" r:id="rId6"/>
    <p:sldId id="302" r:id="rId7"/>
    <p:sldId id="303" r:id="rId8"/>
    <p:sldId id="304" r:id="rId9"/>
    <p:sldId id="305" r:id="rId10"/>
    <p:sldId id="274" r:id="rId11"/>
    <p:sldId id="306" r:id="rId12"/>
    <p:sldId id="310" r:id="rId13"/>
    <p:sldId id="309" r:id="rId14"/>
    <p:sldId id="312" r:id="rId15"/>
    <p:sldId id="313" r:id="rId16"/>
    <p:sldId id="257" r:id="rId17"/>
    <p:sldId id="314" r:id="rId18"/>
    <p:sldId id="316" r:id="rId19"/>
    <p:sldId id="317" r:id="rId20"/>
    <p:sldId id="318" r:id="rId21"/>
    <p:sldId id="320" r:id="rId22"/>
    <p:sldId id="32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0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5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C17A9561-E3D6-5A47-811A-BF3F25801FBE}"/>
              </a:ext>
            </a:extLst>
          </p:cNvPr>
          <p:cNvSpPr txBox="1"/>
          <p:nvPr userDrawn="1"/>
        </p:nvSpPr>
        <p:spPr>
          <a:xfrm>
            <a:off x="153420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3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xmlns="" id="{2D87BD0C-E721-3A46-8B76-FE80C695E41E}"/>
              </a:ext>
            </a:extLst>
          </p:cNvPr>
          <p:cNvSpPr txBox="1"/>
          <p:nvPr userDrawn="1"/>
        </p:nvSpPr>
        <p:spPr>
          <a:xfrm>
            <a:off x="5562521" y="-13302"/>
            <a:ext cx="109196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FRIENDS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6057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2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8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1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3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3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1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AD95-A07A-4557-B1AC-39E17FC4ED8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16F2D-1CAD-45BE-8617-DB091094C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1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600" dirty="0" smtClean="0">
                <a:solidFill>
                  <a:srgbClr val="C00000"/>
                </a:solidFill>
              </a:rPr>
              <a:t>Unit 3: Friends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86" y="1825625"/>
            <a:ext cx="6505575" cy="488632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997205" y="12906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dirty="0" smtClean="0">
                <a:solidFill>
                  <a:srgbClr val="00B050"/>
                </a:solidFill>
              </a:rPr>
              <a:t>Lesson 2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59" l="0" r="99244">
                        <a14:foregroundMark x1="1296" y1="517" x2="58099" y2="98103"/>
                        <a14:foregroundMark x1="21166" y1="2586" x2="99028" y2="81724"/>
                        <a14:foregroundMark x1="67711" y1="2414" x2="99352" y2="36034"/>
                        <a14:foregroundMark x1="92225" y1="5172" x2="95896" y2="24828"/>
                        <a14:foregroundMark x1="2808" y1="35172" x2="2160" y2="97759"/>
                        <a14:foregroundMark x1="33909" y1="91379" x2="35637" y2="96379"/>
                        <a14:foregroundMark x1="6695" y1="2069" x2="9611" y2="10862"/>
                        <a14:foregroundMark x1="45896" y1="13621" x2="79590" y2="19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5925" y="666750"/>
            <a:ext cx="8820150" cy="5524500"/>
          </a:xfrm>
          <a:prstGeom prst="rect">
            <a:avLst/>
          </a:prstGeom>
        </p:spPr>
      </p:pic>
      <p:pic>
        <p:nvPicPr>
          <p:cNvPr id="8" name="34 Track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9607" y="2072699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3891" y="4349169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swimming,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4673" y="4670716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the mall,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0817" y="4947808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the beach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1157" y="4352944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video game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7049" y="4342553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pizza,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3975" y="4661209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barbecue,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1292" y="4949983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cake,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2319" y="4338683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56047" y="4338683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cake,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52542" y="4660360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movie</a:t>
            </a:r>
          </a:p>
        </p:txBody>
      </p:sp>
    </p:spTree>
    <p:extLst>
      <p:ext uri="{BB962C8B-B14F-4D97-AF65-F5344CB8AC3E}">
        <p14:creationId xmlns:p14="http://schemas.microsoft.com/office/powerpoint/2010/main" val="36895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07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8" b="99713" l="0" r="99779">
                        <a14:foregroundMark x1="0" y1="8764" x2="98560" y2="98851"/>
                        <a14:foregroundMark x1="4651" y1="42672" x2="17940" y2="99856"/>
                        <a14:foregroundMark x1="60354" y1="19684" x2="95460" y2="64368"/>
                        <a14:foregroundMark x1="80177" y1="5891" x2="70875" y2="75000"/>
                        <a14:foregroundMark x1="72868" y1="19684" x2="97010" y2="37644"/>
                        <a14:foregroundMark x1="1661" y1="6609" x2="99889" y2="7615"/>
                        <a14:foregroundMark x1="29014" y1="8908" x2="38981" y2="9626"/>
                        <a14:foregroundMark x1="44961" y1="1868" x2="99668" y2="2011"/>
                        <a14:foregroundMark x1="74197" y1="3879" x2="81285" y2="5460"/>
                        <a14:foregroundMark x1="11739" y1="20546" x2="19380" y2="56897"/>
                        <a14:foregroundMark x1="8970" y1="6322" x2="10188" y2="12069"/>
                        <a14:foregroundMark x1="31561" y1="50431" x2="36213" y2="88218"/>
                        <a14:foregroundMark x1="39203" y1="54598" x2="42525" y2="87069"/>
                        <a14:foregroundMark x1="44186" y1="77730" x2="47619" y2="89080"/>
                        <a14:foregroundMark x1="60797" y1="92385" x2="61351" y2="8764"/>
                        <a14:foregroundMark x1="58915" y1="11351" x2="59136" y2="83764"/>
                        <a14:foregroundMark x1="59468" y1="93103" x2="94574" y2="97270"/>
                        <a14:foregroundMark x1="96678" y1="26580" x2="96678" y2="93966"/>
                        <a14:foregroundMark x1="98671" y1="8333" x2="99114" y2="91954"/>
                        <a14:foregroundMark x1="76966" y1="93103" x2="64563" y2="97701"/>
                        <a14:foregroundMark x1="2658" y1="8621" x2="16390" y2="10632"/>
                        <a14:backgroundMark x1="1550" y1="718" x2="35770" y2="862"/>
                        <a14:backgroundMark x1="32004" y1="2586" x2="33776" y2="45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066" y="0"/>
            <a:ext cx="8964733" cy="6909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6256" y="1559547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having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1747" y="2710870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492" y="3827803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2756" y="4369949"/>
            <a:ext cx="13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playing</a:t>
            </a:r>
          </a:p>
        </p:txBody>
      </p:sp>
    </p:spTree>
    <p:extLst>
      <p:ext uri="{BB962C8B-B14F-4D97-AF65-F5344CB8AC3E}">
        <p14:creationId xmlns:p14="http://schemas.microsoft.com/office/powerpoint/2010/main" val="11024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355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u="sng" dirty="0">
                <a:solidFill>
                  <a:srgbClr val="C00000"/>
                </a:solidFill>
              </a:rPr>
              <a:t/>
            </a:r>
            <a:br>
              <a:rPr lang="vi-VN" u="sng" dirty="0">
                <a:solidFill>
                  <a:srgbClr val="C00000"/>
                </a:solidFill>
              </a:rPr>
            </a:b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382" y="562968"/>
            <a:ext cx="9563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Ngữ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pháp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  <a:r>
              <a:rPr lang="en-US" sz="3200" dirty="0" err="1">
                <a:solidFill>
                  <a:srgbClr val="C00000"/>
                </a:solidFill>
              </a:rPr>
              <a:t>Thì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hiện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tại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tiếp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diễn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với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nghĩa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tương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lai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                    - </a:t>
            </a:r>
            <a:r>
              <a:rPr lang="en-US" sz="3200" i="1" dirty="0">
                <a:solidFill>
                  <a:srgbClr val="C00000"/>
                </a:solidFill>
              </a:rPr>
              <a:t>The present continuous with future 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" y="1795840"/>
            <a:ext cx="985173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OpenSans"/>
              </a:rPr>
              <a:t>1. Cấu trúc chung</a:t>
            </a:r>
            <a:r>
              <a:rPr lang="vi-VN" sz="2800" b="1" dirty="0" smtClean="0">
                <a:solidFill>
                  <a:srgbClr val="000000"/>
                </a:solidFill>
                <a:latin typeface="OpenSans"/>
              </a:rPr>
              <a:t>:     </a:t>
            </a:r>
            <a:r>
              <a:rPr lang="vi-VN" sz="2800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vi-VN" sz="2800" b="1" dirty="0">
                <a:solidFill>
                  <a:srgbClr val="FF0000"/>
                </a:solidFill>
                <a:latin typeface="OpenSans"/>
              </a:rPr>
              <a:t>S + am/ is/ are + V-ing</a:t>
            </a:r>
            <a:endParaRPr lang="vi-VN" sz="2800" dirty="0">
              <a:solidFill>
                <a:srgbClr val="000000"/>
              </a:solidFill>
              <a:latin typeface="OpenSans"/>
            </a:endParaRP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OpenSans"/>
              </a:rPr>
              <a:t>2. Cách sử dụng:</a:t>
            </a:r>
            <a:endParaRPr lang="vi-VN" sz="2800" dirty="0">
              <a:solidFill>
                <a:srgbClr val="000000"/>
              </a:solidFill>
              <a:latin typeface="OpenSans"/>
            </a:endParaRPr>
          </a:p>
          <a:p>
            <a:r>
              <a:rPr lang="vi-VN" sz="2800" dirty="0">
                <a:solidFill>
                  <a:srgbClr val="000000"/>
                </a:solidFill>
                <a:latin typeface="OpenSans"/>
              </a:rPr>
              <a:t>Thì hiện tại tiếp diễn được dùng diễn tả sự sắp xếp hay kế hoạch trong tương lai, thường có từ chỉ thời </a:t>
            </a:r>
            <a:r>
              <a:rPr lang="vi-VN" sz="2800" dirty="0" smtClean="0">
                <a:solidFill>
                  <a:srgbClr val="000000"/>
                </a:solidFill>
                <a:latin typeface="OpenSans"/>
              </a:rPr>
              <a:t>gian như :      tomorrow, on the next weekend, tonight( với ngữ cảnh </a:t>
            </a:r>
            <a:r>
              <a:rPr lang="vi-VN" sz="2800" i="1" dirty="0" smtClean="0">
                <a:solidFill>
                  <a:srgbClr val="000000"/>
                </a:solidFill>
                <a:latin typeface="OpenSans"/>
              </a:rPr>
              <a:t>tối nay </a:t>
            </a:r>
            <a:r>
              <a:rPr lang="vi-VN" sz="2800" dirty="0" smtClean="0">
                <a:solidFill>
                  <a:srgbClr val="000000"/>
                </a:solidFill>
                <a:latin typeface="OpenSans"/>
              </a:rPr>
              <a:t>chưa tới)....</a:t>
            </a:r>
            <a:endParaRPr lang="vi-VN" sz="2800" dirty="0">
              <a:solidFill>
                <a:srgbClr val="000000"/>
              </a:solidFill>
              <a:latin typeface="OpenSans"/>
            </a:endParaRPr>
          </a:p>
          <a:p>
            <a:pPr algn="just"/>
            <a:endParaRPr lang="vi-VN" sz="2800" dirty="0" smtClean="0">
              <a:solidFill>
                <a:srgbClr val="000000"/>
              </a:solidFill>
              <a:latin typeface="OpenSans"/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  <a:latin typeface="OpenSans"/>
              </a:rPr>
              <a:t>E.g</a:t>
            </a:r>
            <a:r>
              <a:rPr lang="vi-VN" sz="2800" dirty="0">
                <a:solidFill>
                  <a:srgbClr val="000000"/>
                </a:solidFill>
                <a:latin typeface="OpenSans"/>
              </a:rPr>
              <a:t>.: They're building a new school next year.</a:t>
            </a:r>
          </a:p>
          <a:p>
            <a:pPr algn="just"/>
            <a:r>
              <a:rPr lang="vi-VN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Sans"/>
              </a:rPr>
              <a:t>(Năm tới họ sẽ xây một trường học mới</a:t>
            </a:r>
            <a:r>
              <a:rPr lang="vi-VN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Sans"/>
              </a:rPr>
              <a:t>.)</a:t>
            </a:r>
          </a:p>
          <a:p>
            <a:r>
              <a:rPr lang="en-US" sz="2800" dirty="0"/>
              <a:t>What are you doing this coming weekend?</a:t>
            </a:r>
          </a:p>
          <a:p>
            <a:r>
              <a:rPr lang="en-US" sz="2800" i="1" dirty="0"/>
              <a:t>(</a:t>
            </a:r>
            <a:r>
              <a:rPr lang="en-US" sz="2800" i="1" dirty="0" err="1"/>
              <a:t>Ngày</a:t>
            </a:r>
            <a:r>
              <a:rPr lang="en-US" sz="2800" i="1" dirty="0"/>
              <a:t> </a:t>
            </a:r>
            <a:r>
              <a:rPr lang="en-US" sz="2800" i="1" dirty="0" err="1"/>
              <a:t>cuối</a:t>
            </a:r>
            <a:r>
              <a:rPr lang="en-US" sz="2800" i="1" dirty="0"/>
              <a:t> </a:t>
            </a:r>
            <a:r>
              <a:rPr lang="en-US" sz="2800" i="1" dirty="0" err="1"/>
              <a:t>tới</a:t>
            </a:r>
            <a:r>
              <a:rPr lang="en-US" sz="2800" i="1" dirty="0"/>
              <a:t> </a:t>
            </a:r>
            <a:r>
              <a:rPr lang="en-US" sz="2800" i="1" dirty="0" err="1"/>
              <a:t>này</a:t>
            </a:r>
            <a:r>
              <a:rPr lang="en-US" sz="2800" i="1" dirty="0"/>
              <a:t>, </a:t>
            </a:r>
            <a:r>
              <a:rPr lang="en-US" sz="2800" i="1" dirty="0" err="1"/>
              <a:t>bạn</a:t>
            </a:r>
            <a:r>
              <a:rPr lang="en-US" sz="2800" i="1" dirty="0"/>
              <a:t> </a:t>
            </a:r>
            <a:r>
              <a:rPr lang="en-US" sz="2800" i="1" dirty="0" err="1"/>
              <a:t>làm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)</a:t>
            </a:r>
            <a:endParaRPr lang="en-US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9149" y="234950"/>
            <a:ext cx="6802951" cy="6521450"/>
          </a:xfrm>
          <a:prstGeom prst="rect">
            <a:avLst/>
          </a:prstGeom>
        </p:spPr>
      </p:pic>
      <p:pic>
        <p:nvPicPr>
          <p:cNvPr id="3" name="35 Track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5906" y="3339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4" y="922827"/>
            <a:ext cx="12502832" cy="443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9210" y="2135956"/>
            <a:ext cx="69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983" y="2135956"/>
            <a:ext cx="83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9400" y="2643315"/>
            <a:ext cx="1433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 making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4310" y="3093216"/>
            <a:ext cx="69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0378" y="3041309"/>
            <a:ext cx="1377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having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3482" y="3575263"/>
            <a:ext cx="174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going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9400" y="4057310"/>
            <a:ext cx="184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playing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4310" y="4507211"/>
            <a:ext cx="69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6057" y="4493217"/>
            <a:ext cx="137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watching</a:t>
            </a:r>
          </a:p>
        </p:txBody>
      </p:sp>
    </p:spTree>
    <p:extLst>
      <p:ext uri="{BB962C8B-B14F-4D97-AF65-F5344CB8AC3E}">
        <p14:creationId xmlns:p14="http://schemas.microsoft.com/office/powerpoint/2010/main" val="14429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2260"/>
          <a:stretch/>
        </p:blipFill>
        <p:spPr>
          <a:xfrm>
            <a:off x="244475" y="563563"/>
            <a:ext cx="12670626" cy="5659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6680" y="3942445"/>
            <a:ext cx="775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 are making a pizza this weekend.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6678" y="3128108"/>
            <a:ext cx="8208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Emma and Jane are not watching a movie on Sunday.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6677" y="2309075"/>
            <a:ext cx="416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am having a barbecue today.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3976" y="4670191"/>
            <a:ext cx="936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David playing badminton this evening?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374" y="5618588"/>
            <a:ext cx="775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Maria watching TV with her sister tonight?</a:t>
            </a:r>
          </a:p>
        </p:txBody>
      </p:sp>
    </p:spTree>
    <p:extLst>
      <p:ext uri="{BB962C8B-B14F-4D97-AF65-F5344CB8AC3E}">
        <p14:creationId xmlns:p14="http://schemas.microsoft.com/office/powerpoint/2010/main" val="9690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7200" dirty="0" smtClean="0"/>
              <a:t>Exercises: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498" y="1708943"/>
            <a:ext cx="5149057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58975" y="-88900"/>
            <a:ext cx="7959726" cy="6426200"/>
            <a:chOff x="1565274" y="-139700"/>
            <a:chExt cx="8315325" cy="7010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65274" y="152399"/>
              <a:ext cx="8315325" cy="671861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65274" y="-139700"/>
              <a:ext cx="1889126" cy="6731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15558" y="147094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Bài tập 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0" y="1574006"/>
            <a:ext cx="11687348" cy="3340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858" y="365125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chemeClr val="accent1">
                    <a:lumMod val="50000"/>
                  </a:schemeClr>
                </a:solidFill>
              </a:rPr>
              <a:t>Bài tập 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669924"/>
            <a:ext cx="11391900" cy="5324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Have you got an umbrella? It  ……………………… to rain.</a:t>
            </a:r>
          </a:p>
          <a:p>
            <a:pPr marL="0" indent="0">
              <a:buNone/>
            </a:pPr>
            <a:r>
              <a:rPr lang="vi-VN" dirty="0" smtClean="0"/>
              <a:t>     	</a:t>
            </a:r>
            <a:r>
              <a:rPr lang="en-US" dirty="0" smtClean="0"/>
              <a:t>a</a:t>
            </a:r>
            <a:r>
              <a:rPr lang="en-US" dirty="0"/>
              <a:t>. is starting                b. are starting             c. am starting              d. start</a:t>
            </a:r>
          </a:p>
          <a:p>
            <a:pPr marL="0" indent="0">
              <a:buNone/>
            </a:pPr>
            <a:r>
              <a:rPr lang="en-US" dirty="0"/>
              <a:t>2. You  ……………….. a lot of noise. Can you be quieter? I  …………… to concentrate.</a:t>
            </a:r>
          </a:p>
          <a:p>
            <a:pPr marL="0" indent="0">
              <a:buNone/>
            </a:pPr>
            <a:r>
              <a:rPr lang="vi-VN" dirty="0" smtClean="0"/>
              <a:t>	</a:t>
            </a:r>
            <a:r>
              <a:rPr lang="en-US" dirty="0" smtClean="0"/>
              <a:t>a</a:t>
            </a:r>
            <a:r>
              <a:rPr lang="en-US" dirty="0"/>
              <a:t>. is </a:t>
            </a:r>
            <a:r>
              <a:rPr lang="en-US" dirty="0" err="1"/>
              <a:t>makeing</a:t>
            </a:r>
            <a:r>
              <a:rPr lang="en-US" dirty="0"/>
              <a:t>/am trying                      b. are </a:t>
            </a:r>
            <a:r>
              <a:rPr lang="en-US" dirty="0" err="1"/>
              <a:t>makeing</a:t>
            </a:r>
            <a:r>
              <a:rPr lang="en-US" dirty="0"/>
              <a:t>/ am trying           </a:t>
            </a:r>
          </a:p>
          <a:p>
            <a:pPr marL="457200" lvl="1" indent="0">
              <a:buNone/>
            </a:pPr>
            <a:r>
              <a:rPr lang="vi-VN" dirty="0" smtClean="0"/>
              <a:t>   </a:t>
            </a:r>
            <a:r>
              <a:rPr lang="en-US" dirty="0" smtClean="0"/>
              <a:t>c</a:t>
            </a:r>
            <a:r>
              <a:rPr lang="en-US" dirty="0"/>
              <a:t>. are making/ am trying                    d. is making/ am trying</a:t>
            </a:r>
          </a:p>
          <a:p>
            <a:pPr marL="0" indent="0">
              <a:buNone/>
            </a:pPr>
            <a:r>
              <a:rPr lang="en-US" dirty="0"/>
              <a:t>3. Why are all these people here? What ……………………. ?</a:t>
            </a:r>
          </a:p>
          <a:p>
            <a:pPr marL="457200" lvl="1" indent="0">
              <a:buNone/>
            </a:pPr>
            <a:r>
              <a:rPr lang="vi-VN" dirty="0" smtClean="0"/>
              <a:t>  </a:t>
            </a:r>
            <a:r>
              <a:rPr lang="en-US" dirty="0" smtClean="0"/>
              <a:t>a</a:t>
            </a:r>
            <a:r>
              <a:rPr lang="en-US" dirty="0"/>
              <a:t>. am happening         b. are happening         c. is happening          d. is happening</a:t>
            </a:r>
          </a:p>
          <a:p>
            <a:pPr marL="0" indent="0">
              <a:buNone/>
            </a:pPr>
            <a:r>
              <a:rPr lang="en-US" dirty="0"/>
              <a:t>4. Your English …………….. . How do you learn? </a:t>
            </a:r>
          </a:p>
          <a:p>
            <a:pPr marL="457200" lvl="1" indent="0">
              <a:buNone/>
            </a:pPr>
            <a:r>
              <a:rPr lang="vi-VN" dirty="0" smtClean="0"/>
              <a:t>    </a:t>
            </a:r>
            <a:r>
              <a:rPr lang="en-US" dirty="0" smtClean="0"/>
              <a:t>a</a:t>
            </a:r>
            <a:r>
              <a:rPr lang="en-US" dirty="0"/>
              <a:t>. is improving             b. are improving             c. improve              d. improving</a:t>
            </a:r>
          </a:p>
          <a:p>
            <a:pPr marL="0" indent="0">
              <a:buNone/>
            </a:pPr>
            <a:r>
              <a:rPr lang="en-US" dirty="0"/>
              <a:t>5.  Please don’t make so much noise. I  ………………… to work.</a:t>
            </a:r>
          </a:p>
          <a:p>
            <a:pPr marL="457200" lvl="1" indent="0">
              <a:buNone/>
            </a:pPr>
            <a:r>
              <a:rPr lang="en-US" dirty="0"/>
              <a:t>a. is trying                   b. are trying                c. trying                       d. am trying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058" y="172494"/>
            <a:ext cx="47019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</a:rPr>
              <a:t>Bài tập 3: chọn phương án đúng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4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8800" dirty="0" smtClean="0"/>
              <a:t>New words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098" y="1825625"/>
            <a:ext cx="5149057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28624"/>
            <a:ext cx="11607800" cy="599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6 You can turn off the radio. I  …………. to it</a:t>
            </a:r>
            <a:r>
              <a:rPr lang="en-US" dirty="0" smtClean="0"/>
              <a:t>.</a:t>
            </a:r>
            <a:r>
              <a:rPr lang="vi-VN" dirty="0" smtClean="0"/>
              <a:t> </a:t>
            </a:r>
          </a:p>
          <a:p>
            <a:pPr marL="0" indent="0">
              <a:buNone/>
            </a:pPr>
            <a:r>
              <a:rPr lang="vi-VN" dirty="0"/>
              <a:t> </a:t>
            </a:r>
            <a:r>
              <a:rPr lang="vi-VN" dirty="0" smtClean="0"/>
              <a:t>        a.    </a:t>
            </a:r>
            <a:r>
              <a:rPr lang="en-US" dirty="0" smtClean="0"/>
              <a:t>are </a:t>
            </a:r>
            <a:r>
              <a:rPr lang="en-US" dirty="0"/>
              <a:t>not listening      b. isn’t listening           </a:t>
            </a:r>
            <a:endParaRPr lang="vi-VN" dirty="0" smtClean="0"/>
          </a:p>
          <a:p>
            <a:pPr marL="0" indent="0">
              <a:buNone/>
            </a:pPr>
            <a:r>
              <a:rPr lang="vi-VN" dirty="0" smtClean="0"/>
              <a:t>           </a:t>
            </a:r>
            <a:r>
              <a:rPr lang="en-US" dirty="0" smtClean="0"/>
              <a:t>c</a:t>
            </a:r>
            <a:r>
              <a:rPr lang="en-US" dirty="0"/>
              <a:t>. am not listening      d. don’t listening</a:t>
            </a:r>
          </a:p>
          <a:p>
            <a:pPr marL="0" indent="0">
              <a:buNone/>
            </a:pPr>
            <a:r>
              <a:rPr lang="vi-VN" dirty="0" smtClean="0"/>
              <a:t>7. </a:t>
            </a:r>
            <a:r>
              <a:rPr lang="en-US" dirty="0" smtClean="0"/>
              <a:t>They </a:t>
            </a:r>
            <a:r>
              <a:rPr lang="en-US" dirty="0"/>
              <a:t>…………………… the artificial flowers of silk now?  </a:t>
            </a:r>
          </a:p>
          <a:p>
            <a:pPr marL="971550" lvl="1" indent="-514350">
              <a:buAutoNum type="alphaLcPeriod"/>
            </a:pPr>
            <a:r>
              <a:rPr lang="en-US" dirty="0" smtClean="0"/>
              <a:t>are</a:t>
            </a:r>
            <a:r>
              <a:rPr lang="en-US" dirty="0"/>
              <a:t>………. </a:t>
            </a:r>
            <a:r>
              <a:rPr lang="en-US" dirty="0" err="1"/>
              <a:t>makeing</a:t>
            </a:r>
            <a:r>
              <a:rPr lang="en-US" dirty="0"/>
              <a:t>  b. are……… making        </a:t>
            </a:r>
            <a:endParaRPr lang="vi-VN" dirty="0" smtClean="0"/>
          </a:p>
          <a:p>
            <a:pPr marL="0" indent="0">
              <a:buNone/>
            </a:pPr>
            <a:r>
              <a:rPr lang="en-US" dirty="0"/>
              <a:t>   c. is……….. </a:t>
            </a:r>
            <a:r>
              <a:rPr lang="en-US" dirty="0" err="1"/>
              <a:t>makeing</a:t>
            </a:r>
            <a:r>
              <a:rPr lang="en-US" dirty="0"/>
              <a:t>      d. is ……….. making                </a:t>
            </a:r>
            <a:endParaRPr lang="vi-VN" dirty="0" smtClean="0"/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I want to lose weight, so this week I  ……………. lunch.</a:t>
            </a:r>
          </a:p>
          <a:p>
            <a:pPr marL="0" indent="0">
              <a:buNone/>
            </a:pPr>
            <a:r>
              <a:rPr lang="en-US" dirty="0"/>
              <a:t>a. am not eating         b. isn’t eating              c. aren’t eating         d. </a:t>
            </a:r>
            <a:r>
              <a:rPr lang="en-US" dirty="0" err="1"/>
              <a:t>amn’t</a:t>
            </a:r>
            <a:r>
              <a:rPr lang="en-US" dirty="0"/>
              <a:t> eating</a:t>
            </a:r>
          </a:p>
          <a:p>
            <a:pPr marL="0" indent="0">
              <a:buNone/>
            </a:pPr>
            <a:r>
              <a:rPr lang="vi-VN" dirty="0"/>
              <a:t>9 </a:t>
            </a:r>
            <a:r>
              <a:rPr lang="en-US" dirty="0"/>
              <a:t>Listen! The teacher  …………………..a new lesson to us.  </a:t>
            </a:r>
          </a:p>
          <a:p>
            <a:pPr marL="0" indent="0">
              <a:buNone/>
            </a:pPr>
            <a:r>
              <a:rPr lang="en-US" dirty="0"/>
              <a:t>a. is explaining             b. are explaining          c. explain                     d. explains  </a:t>
            </a:r>
          </a:p>
          <a:p>
            <a:pPr marL="0" indent="0">
              <a:buNone/>
            </a:pPr>
            <a:r>
              <a:rPr lang="vi-VN" dirty="0"/>
              <a:t>1</a:t>
            </a:r>
            <a:r>
              <a:rPr lang="en-US" dirty="0"/>
              <a:t>0. They ………… …….. tomorrow.</a:t>
            </a:r>
          </a:p>
          <a:p>
            <a:pPr marL="0" indent="0">
              <a:buNone/>
            </a:pPr>
            <a:r>
              <a:rPr lang="en-US" dirty="0"/>
              <a:t>a. are coming                 b. is coming                   c. coming                      d. comes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57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669924"/>
            <a:ext cx="11391900" cy="5324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Have you got an umbrella? It  ……………………… to rain.</a:t>
            </a:r>
          </a:p>
          <a:p>
            <a:pPr marL="0" indent="0">
              <a:buNone/>
            </a:pPr>
            <a:r>
              <a:rPr lang="vi-VN" dirty="0" smtClean="0"/>
              <a:t>     	</a:t>
            </a:r>
            <a:r>
              <a:rPr lang="en-US" dirty="0" smtClean="0"/>
              <a:t>a</a:t>
            </a:r>
            <a:r>
              <a:rPr lang="en-US" dirty="0"/>
              <a:t>. is starting                b. are starting             c. am starting              d. start</a:t>
            </a:r>
          </a:p>
          <a:p>
            <a:pPr marL="0" indent="0">
              <a:buNone/>
            </a:pPr>
            <a:r>
              <a:rPr lang="en-US" dirty="0"/>
              <a:t>2. You  ……………….. a lot of noise. Can you be quieter? I  …………… to concentrate.</a:t>
            </a:r>
          </a:p>
          <a:p>
            <a:pPr marL="0" indent="0">
              <a:buNone/>
            </a:pPr>
            <a:r>
              <a:rPr lang="vi-VN" dirty="0" smtClean="0"/>
              <a:t>	</a:t>
            </a:r>
            <a:r>
              <a:rPr lang="en-US" dirty="0" smtClean="0"/>
              <a:t>a</a:t>
            </a:r>
            <a:r>
              <a:rPr lang="en-US" dirty="0"/>
              <a:t>. is </a:t>
            </a:r>
            <a:r>
              <a:rPr lang="en-US" dirty="0" err="1"/>
              <a:t>makeing</a:t>
            </a:r>
            <a:r>
              <a:rPr lang="en-US" dirty="0"/>
              <a:t>/am trying                      b. are </a:t>
            </a:r>
            <a:r>
              <a:rPr lang="en-US" dirty="0" err="1"/>
              <a:t>makeing</a:t>
            </a:r>
            <a:r>
              <a:rPr lang="en-US" dirty="0"/>
              <a:t>/ am trying           </a:t>
            </a:r>
          </a:p>
          <a:p>
            <a:pPr marL="457200" lvl="1" indent="0">
              <a:buNone/>
            </a:pPr>
            <a:r>
              <a:rPr lang="vi-VN" dirty="0" smtClean="0"/>
              <a:t>   </a:t>
            </a:r>
            <a:r>
              <a:rPr lang="en-US" dirty="0" smtClean="0"/>
              <a:t>c</a:t>
            </a:r>
            <a:r>
              <a:rPr lang="en-US" dirty="0"/>
              <a:t>. are making/ am trying                    d. is making/ am trying</a:t>
            </a:r>
          </a:p>
          <a:p>
            <a:pPr marL="0" indent="0">
              <a:buNone/>
            </a:pPr>
            <a:r>
              <a:rPr lang="en-US" dirty="0"/>
              <a:t>3. Why are all these people here? What ……………………. ?</a:t>
            </a:r>
          </a:p>
          <a:p>
            <a:pPr marL="457200" lvl="1" indent="0">
              <a:buNone/>
            </a:pPr>
            <a:r>
              <a:rPr lang="vi-VN" dirty="0" smtClean="0"/>
              <a:t>  </a:t>
            </a:r>
            <a:r>
              <a:rPr lang="en-US" dirty="0" smtClean="0"/>
              <a:t>a</a:t>
            </a:r>
            <a:r>
              <a:rPr lang="en-US" dirty="0"/>
              <a:t>. am happening         b. are happening         c. is happening          d. is happening</a:t>
            </a:r>
          </a:p>
          <a:p>
            <a:pPr marL="0" indent="0">
              <a:buNone/>
            </a:pPr>
            <a:r>
              <a:rPr lang="en-US" dirty="0"/>
              <a:t>4. Your English …………….. . How do you learn? </a:t>
            </a:r>
          </a:p>
          <a:p>
            <a:pPr marL="457200" lvl="1" indent="0">
              <a:buNone/>
            </a:pPr>
            <a:r>
              <a:rPr lang="vi-VN" dirty="0" smtClean="0"/>
              <a:t>    </a:t>
            </a:r>
            <a:r>
              <a:rPr lang="en-US" dirty="0" smtClean="0"/>
              <a:t>a</a:t>
            </a:r>
            <a:r>
              <a:rPr lang="en-US" dirty="0"/>
              <a:t>. is improving             b. are improving             c. improve              d. improving</a:t>
            </a:r>
          </a:p>
          <a:p>
            <a:pPr marL="0" indent="0">
              <a:buNone/>
            </a:pPr>
            <a:r>
              <a:rPr lang="en-US" dirty="0"/>
              <a:t>5.  Please don’t make so much noise. I  ………………… to work.</a:t>
            </a:r>
          </a:p>
          <a:p>
            <a:pPr marL="457200" lvl="1" indent="0">
              <a:buNone/>
            </a:pPr>
            <a:r>
              <a:rPr lang="en-US" dirty="0"/>
              <a:t>a. is trying                   b. are trying                c. trying                       d. am trying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058" y="172494"/>
            <a:ext cx="34996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</a:rPr>
              <a:t>Đáp án gợi ý Bài tập 3: 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282700" y="1041400"/>
            <a:ext cx="50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13500" y="2298700"/>
            <a:ext cx="50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24600" y="3536949"/>
            <a:ext cx="50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92200" y="4413249"/>
            <a:ext cx="50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10600" y="5149849"/>
            <a:ext cx="50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1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28624"/>
            <a:ext cx="11607800" cy="599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6 You can turn off the radio. I  …………. to it</a:t>
            </a:r>
            <a:r>
              <a:rPr lang="en-US" dirty="0" smtClean="0"/>
              <a:t>.</a:t>
            </a:r>
            <a:r>
              <a:rPr lang="vi-VN" dirty="0" smtClean="0"/>
              <a:t> </a:t>
            </a:r>
          </a:p>
          <a:p>
            <a:pPr marL="0" indent="0">
              <a:buNone/>
            </a:pPr>
            <a:r>
              <a:rPr lang="vi-VN" dirty="0"/>
              <a:t> </a:t>
            </a:r>
            <a:r>
              <a:rPr lang="vi-VN" dirty="0" smtClean="0"/>
              <a:t>        a.    </a:t>
            </a:r>
            <a:r>
              <a:rPr lang="en-US" dirty="0" smtClean="0"/>
              <a:t>are </a:t>
            </a:r>
            <a:r>
              <a:rPr lang="en-US" dirty="0"/>
              <a:t>not listening      b. isn’t listening           </a:t>
            </a:r>
            <a:endParaRPr lang="vi-VN" dirty="0" smtClean="0"/>
          </a:p>
          <a:p>
            <a:pPr marL="0" indent="0">
              <a:buNone/>
            </a:pPr>
            <a:r>
              <a:rPr lang="vi-VN" dirty="0" smtClean="0"/>
              <a:t>           </a:t>
            </a:r>
            <a:r>
              <a:rPr lang="en-US" dirty="0" smtClean="0"/>
              <a:t>c</a:t>
            </a:r>
            <a:r>
              <a:rPr lang="en-US" dirty="0"/>
              <a:t>. am not listening      d. don’t listening</a:t>
            </a:r>
          </a:p>
          <a:p>
            <a:pPr marL="0" indent="0">
              <a:buNone/>
            </a:pPr>
            <a:r>
              <a:rPr lang="vi-VN" dirty="0" smtClean="0"/>
              <a:t>7. ........</a:t>
            </a:r>
            <a:r>
              <a:rPr lang="en-US" dirty="0" smtClean="0"/>
              <a:t>They </a:t>
            </a:r>
            <a:r>
              <a:rPr lang="en-US" dirty="0"/>
              <a:t>…………………… the artificial flowers of silk now?  </a:t>
            </a:r>
          </a:p>
          <a:p>
            <a:pPr marL="971550" lvl="1" indent="-514350">
              <a:buAutoNum type="alphaLcPeriod"/>
            </a:pPr>
            <a:r>
              <a:rPr lang="en-US" dirty="0" smtClean="0"/>
              <a:t>are</a:t>
            </a:r>
            <a:r>
              <a:rPr lang="en-US" dirty="0"/>
              <a:t>………. </a:t>
            </a:r>
            <a:r>
              <a:rPr lang="en-US" dirty="0" err="1"/>
              <a:t>makeing</a:t>
            </a:r>
            <a:r>
              <a:rPr lang="en-US" dirty="0"/>
              <a:t>  b. are……… making        </a:t>
            </a:r>
            <a:endParaRPr lang="vi-VN" dirty="0" smtClean="0"/>
          </a:p>
          <a:p>
            <a:pPr marL="0" indent="0">
              <a:buNone/>
            </a:pPr>
            <a:r>
              <a:rPr lang="en-US" dirty="0"/>
              <a:t>   c. is……….. </a:t>
            </a:r>
            <a:r>
              <a:rPr lang="en-US" dirty="0" err="1"/>
              <a:t>makeing</a:t>
            </a:r>
            <a:r>
              <a:rPr lang="en-US" dirty="0"/>
              <a:t>      d. is ……….. making                </a:t>
            </a:r>
            <a:endParaRPr lang="vi-VN" dirty="0" smtClean="0"/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I want to lose weight, so this week I  ……………. lunch.</a:t>
            </a:r>
          </a:p>
          <a:p>
            <a:pPr marL="0" indent="0">
              <a:buNone/>
            </a:pPr>
            <a:r>
              <a:rPr lang="en-US" dirty="0"/>
              <a:t>a. am not eating         b. isn’t eating              c. aren’t eating         d. </a:t>
            </a:r>
            <a:r>
              <a:rPr lang="en-US" dirty="0" err="1"/>
              <a:t>amn’t</a:t>
            </a:r>
            <a:r>
              <a:rPr lang="en-US" dirty="0"/>
              <a:t> eating</a:t>
            </a:r>
          </a:p>
          <a:p>
            <a:pPr marL="0" indent="0">
              <a:buNone/>
            </a:pPr>
            <a:r>
              <a:rPr lang="vi-VN" dirty="0"/>
              <a:t>9 </a:t>
            </a:r>
            <a:r>
              <a:rPr lang="en-US" dirty="0"/>
              <a:t>Listen! The teacher  …………………..a new lesson to us.  </a:t>
            </a:r>
          </a:p>
          <a:p>
            <a:pPr marL="0" indent="0">
              <a:buNone/>
            </a:pPr>
            <a:r>
              <a:rPr lang="en-US" dirty="0"/>
              <a:t>a. is explaining             b. are explaining          c. explain                     d. explains  </a:t>
            </a:r>
          </a:p>
          <a:p>
            <a:pPr marL="0" indent="0">
              <a:buNone/>
            </a:pPr>
            <a:r>
              <a:rPr lang="vi-VN" dirty="0"/>
              <a:t>1</a:t>
            </a:r>
            <a:r>
              <a:rPr lang="en-US" dirty="0"/>
              <a:t>0. They ………… …….. tomorrow.</a:t>
            </a:r>
          </a:p>
          <a:p>
            <a:pPr marL="0" indent="0">
              <a:buNone/>
            </a:pPr>
            <a:r>
              <a:rPr lang="en-US" dirty="0"/>
              <a:t>a. are coming                 b. is coming                   c. coming                      d. comes</a:t>
            </a:r>
          </a:p>
          <a:p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>
            <a:off x="1498600" y="1365249"/>
            <a:ext cx="50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95700" y="2368549"/>
            <a:ext cx="50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300" y="3854449"/>
            <a:ext cx="50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300" y="4835524"/>
            <a:ext cx="50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8300" y="5935660"/>
            <a:ext cx="50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70" y="154737"/>
            <a:ext cx="10515600" cy="1325563"/>
          </a:xfrm>
        </p:spPr>
        <p:txBody>
          <a:bodyPr>
            <a:normAutofit/>
          </a:bodyPr>
          <a:lstStyle/>
          <a:p>
            <a:r>
              <a:rPr lang="vi-VN" sz="8800" dirty="0" smtClean="0"/>
              <a:t>mall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3670" y="1162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solidFill>
                  <a:srgbClr val="00B050"/>
                </a:solidFill>
              </a:rPr>
              <a:t>(n) Trung tâm mua sắm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228" y="2232400"/>
            <a:ext cx="6341304" cy="42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70" y="0"/>
            <a:ext cx="10515600" cy="1325563"/>
          </a:xfrm>
        </p:spPr>
        <p:txBody>
          <a:bodyPr>
            <a:normAutofit/>
          </a:bodyPr>
          <a:lstStyle/>
          <a:p>
            <a:r>
              <a:rPr lang="vi-VN" sz="8800" dirty="0" smtClean="0"/>
              <a:t>Sport center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914" y="2381329"/>
            <a:ext cx="6886688" cy="464056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03670" y="1162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solidFill>
                  <a:srgbClr val="00B050"/>
                </a:solidFill>
              </a:rPr>
              <a:t>(n) Trung tâm thể thao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70" y="0"/>
            <a:ext cx="10515600" cy="1325563"/>
          </a:xfrm>
        </p:spPr>
        <p:txBody>
          <a:bodyPr>
            <a:normAutofit/>
          </a:bodyPr>
          <a:lstStyle/>
          <a:p>
            <a:r>
              <a:rPr lang="vi-VN" sz="8800" dirty="0" smtClean="0"/>
              <a:t>Beach </a:t>
            </a:r>
            <a:endParaRPr lang="en-US" sz="8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6070" y="1023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solidFill>
                  <a:srgbClr val="00B050"/>
                </a:solidFill>
              </a:rPr>
              <a:t>(n) Bãi biển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Pin by Mrs. Lopez on Sunny Days, Starry Nights | Beach sunset wallpaper,  Beautiful beaches,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70" y="42439"/>
            <a:ext cx="4557906" cy="68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70" y="500062"/>
            <a:ext cx="10515600" cy="1325563"/>
          </a:xfrm>
        </p:spPr>
        <p:txBody>
          <a:bodyPr>
            <a:normAutofit/>
          </a:bodyPr>
          <a:lstStyle/>
          <a:p>
            <a:r>
              <a:rPr lang="it-IT" sz="8800" i="1" dirty="0"/>
              <a:t>barbecue </a:t>
            </a:r>
            <a:r>
              <a:rPr lang="vi-VN" sz="8800" i="1" dirty="0" smtClean="0"/>
              <a:t> 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92144" y="1610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solidFill>
                  <a:srgbClr val="00B050"/>
                </a:solidFill>
              </a:rPr>
              <a:t>(n) thịt nướng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510" y="1825625"/>
            <a:ext cx="4107089" cy="52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70" y="500062"/>
            <a:ext cx="10515600" cy="1325563"/>
          </a:xfrm>
        </p:spPr>
        <p:txBody>
          <a:bodyPr>
            <a:normAutofit/>
          </a:bodyPr>
          <a:lstStyle/>
          <a:p>
            <a:r>
              <a:rPr lang="vi-VN" sz="8800" dirty="0" smtClean="0"/>
              <a:t>free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92144" y="1610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solidFill>
                  <a:srgbClr val="00B050"/>
                </a:solidFill>
              </a:rPr>
              <a:t>(adj) rãnh rỗi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719" y="2461235"/>
            <a:ext cx="6195977" cy="41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70" y="500062"/>
            <a:ext cx="10515600" cy="1325563"/>
          </a:xfrm>
        </p:spPr>
        <p:txBody>
          <a:bodyPr>
            <a:normAutofit/>
          </a:bodyPr>
          <a:lstStyle/>
          <a:p>
            <a:r>
              <a:rPr lang="vi-VN" sz="8800" dirty="0" smtClean="0"/>
              <a:t>invite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92144" y="1610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solidFill>
                  <a:srgbClr val="00B050"/>
                </a:solidFill>
              </a:rPr>
              <a:t>(n) mời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297"/>
          <a:stretch/>
        </p:blipFill>
        <p:spPr>
          <a:xfrm>
            <a:off x="5785156" y="1825625"/>
            <a:ext cx="4923064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59" l="0" r="99244">
                        <a14:foregroundMark x1="1296" y1="517" x2="58099" y2="98103"/>
                        <a14:foregroundMark x1="21166" y1="2586" x2="99028" y2="81724"/>
                        <a14:foregroundMark x1="67711" y1="2414" x2="99352" y2="36034"/>
                        <a14:foregroundMark x1="92225" y1="5172" x2="95896" y2="24828"/>
                        <a14:foregroundMark x1="2808" y1="35172" x2="2160" y2="97759"/>
                        <a14:foregroundMark x1="33909" y1="91379" x2="35637" y2="96379"/>
                        <a14:foregroundMark x1="6695" y1="2069" x2="9611" y2="10862"/>
                        <a14:foregroundMark x1="45896" y1="13621" x2="79590" y2="19138"/>
                      </a14:backgroundRemoval>
                    </a14:imgEffect>
                  </a14:imgLayer>
                </a14:imgProps>
              </a:ext>
            </a:extLst>
          </a:blip>
          <a:srcRect t="24491" b="1158"/>
          <a:stretch/>
        </p:blipFill>
        <p:spPr>
          <a:xfrm>
            <a:off x="351589" y="306825"/>
            <a:ext cx="11840411" cy="5514077"/>
          </a:xfrm>
          <a:prstGeom prst="rect">
            <a:avLst/>
          </a:prstGeom>
        </p:spPr>
      </p:pic>
      <p:pic>
        <p:nvPicPr>
          <p:cNvPr id="8" name="34 Track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3836" y="2626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229</Words>
  <Application>Microsoft Office PowerPoint</Application>
  <PresentationFormat>Custom</PresentationFormat>
  <Paragraphs>111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Unit 3: Friends</vt:lpstr>
      <vt:lpstr>New words</vt:lpstr>
      <vt:lpstr>mall</vt:lpstr>
      <vt:lpstr>Sport center</vt:lpstr>
      <vt:lpstr>Beach </vt:lpstr>
      <vt:lpstr>barbecue  </vt:lpstr>
      <vt:lpstr>free</vt:lpstr>
      <vt:lpstr>invite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20</cp:revision>
  <dcterms:created xsi:type="dcterms:W3CDTF">2021-10-09T04:22:05Z</dcterms:created>
  <dcterms:modified xsi:type="dcterms:W3CDTF">2021-10-11T09:46:16Z</dcterms:modified>
</cp:coreProperties>
</file>